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73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65" r:id="rId12"/>
    <p:sldId id="266" r:id="rId13"/>
    <p:sldId id="281" r:id="rId14"/>
    <p:sldId id="268" r:id="rId15"/>
    <p:sldId id="267" r:id="rId16"/>
    <p:sldId id="269" r:id="rId17"/>
    <p:sldId id="274" r:id="rId18"/>
    <p:sldId id="270" r:id="rId19"/>
    <p:sldId id="271" r:id="rId20"/>
    <p:sldId id="275" r:id="rId21"/>
    <p:sldId id="272" r:id="rId22"/>
    <p:sldId id="276" r:id="rId23"/>
    <p:sldId id="282" r:id="rId24"/>
    <p:sldId id="277" r:id="rId25"/>
    <p:sldId id="278" r:id="rId26"/>
    <p:sldId id="284" r:id="rId27"/>
    <p:sldId id="280" r:id="rId28"/>
    <p:sldId id="283" r:id="rId29"/>
    <p:sldId id="286" r:id="rId30"/>
    <p:sldId id="292" r:id="rId31"/>
    <p:sldId id="287" r:id="rId32"/>
    <p:sldId id="288" r:id="rId33"/>
    <p:sldId id="290" r:id="rId34"/>
    <p:sldId id="291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/>
    <p:restoredTop sz="94694"/>
  </p:normalViewPr>
  <p:slideViewPr>
    <p:cSldViewPr snapToGrid="0" snapToObjects="1">
      <p:cViewPr varScale="1">
        <p:scale>
          <a:sx n="169" d="100"/>
          <a:sy n="169" d="100"/>
        </p:scale>
        <p:origin x="21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57C41C-0F7E-4AA9-8DCA-374966FA55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9F5FA961-73EF-4BF7-AA44-DA4E6130AE2E}">
      <dgm:prSet/>
      <dgm:spPr/>
      <dgm:t>
        <a:bodyPr/>
        <a:lstStyle/>
        <a:p>
          <a:r>
            <a:rPr lang="en-US"/>
            <a:t>Accuracy: Of all the predictions I made, how right was I?</a:t>
          </a:r>
        </a:p>
      </dgm:t>
    </dgm:pt>
    <dgm:pt modelId="{89D2EA09-2C3D-486D-BF39-CE62DA10FF01}" type="parTrans" cxnId="{E4DB9865-0508-4390-A6D4-1CBE6E3F0DEC}">
      <dgm:prSet/>
      <dgm:spPr/>
      <dgm:t>
        <a:bodyPr/>
        <a:lstStyle/>
        <a:p>
          <a:endParaRPr lang="en-US"/>
        </a:p>
      </dgm:t>
    </dgm:pt>
    <dgm:pt modelId="{7212FD9D-C85F-4255-B2F8-FB7518A885DA}" type="sibTrans" cxnId="{E4DB9865-0508-4390-A6D4-1CBE6E3F0DEC}">
      <dgm:prSet/>
      <dgm:spPr/>
      <dgm:t>
        <a:bodyPr/>
        <a:lstStyle/>
        <a:p>
          <a:endParaRPr lang="en-US"/>
        </a:p>
      </dgm:t>
    </dgm:pt>
    <dgm:pt modelId="{96E5B864-3AA7-4A84-A9B2-41C846C326E1}">
      <dgm:prSet/>
      <dgm:spPr/>
      <dgm:t>
        <a:bodyPr/>
        <a:lstStyle/>
        <a:p>
          <a:r>
            <a:rPr lang="en-US"/>
            <a:t>Precision: Of all the once that I predicted to be true, how many are actually true</a:t>
          </a:r>
        </a:p>
      </dgm:t>
    </dgm:pt>
    <dgm:pt modelId="{79D14AC0-2D5B-4CC5-9395-EEDE23D293CA}" type="parTrans" cxnId="{7656B3B9-D812-40FE-8C71-75AF4D80A279}">
      <dgm:prSet/>
      <dgm:spPr/>
      <dgm:t>
        <a:bodyPr/>
        <a:lstStyle/>
        <a:p>
          <a:endParaRPr lang="en-US"/>
        </a:p>
      </dgm:t>
    </dgm:pt>
    <dgm:pt modelId="{14A865FE-523C-4700-9E6D-24D7CDFC79B0}" type="sibTrans" cxnId="{7656B3B9-D812-40FE-8C71-75AF4D80A279}">
      <dgm:prSet/>
      <dgm:spPr/>
      <dgm:t>
        <a:bodyPr/>
        <a:lstStyle/>
        <a:p>
          <a:endParaRPr lang="en-US"/>
        </a:p>
      </dgm:t>
    </dgm:pt>
    <dgm:pt modelId="{A9787C18-811B-4D04-BDEC-EFC9A6C87CCE}">
      <dgm:prSet/>
      <dgm:spPr/>
      <dgm:t>
        <a:bodyPr/>
        <a:lstStyle/>
        <a:p>
          <a:r>
            <a:rPr lang="en-US"/>
            <a:t>Recall: Of all the once that I should have said to be true, how many did I say were true</a:t>
          </a:r>
        </a:p>
      </dgm:t>
    </dgm:pt>
    <dgm:pt modelId="{48DD36AD-80D7-4456-B5E0-17B17A6C2DBC}" type="parTrans" cxnId="{F260E08A-D32B-482A-AE28-7805308211CF}">
      <dgm:prSet/>
      <dgm:spPr/>
      <dgm:t>
        <a:bodyPr/>
        <a:lstStyle/>
        <a:p>
          <a:endParaRPr lang="en-US"/>
        </a:p>
      </dgm:t>
    </dgm:pt>
    <dgm:pt modelId="{E6305E4D-E34D-4DC2-8B63-BED1B4BA2282}" type="sibTrans" cxnId="{F260E08A-D32B-482A-AE28-7805308211CF}">
      <dgm:prSet/>
      <dgm:spPr/>
      <dgm:t>
        <a:bodyPr/>
        <a:lstStyle/>
        <a:p>
          <a:endParaRPr lang="en-US"/>
        </a:p>
      </dgm:t>
    </dgm:pt>
    <dgm:pt modelId="{F6926DDF-EE92-4C58-9907-5280A1820AA5}" type="pres">
      <dgm:prSet presAssocID="{FF57C41C-0F7E-4AA9-8DCA-374966FA55CA}" presName="root" presStyleCnt="0">
        <dgm:presLayoutVars>
          <dgm:dir/>
          <dgm:resizeHandles val="exact"/>
        </dgm:presLayoutVars>
      </dgm:prSet>
      <dgm:spPr/>
    </dgm:pt>
    <dgm:pt modelId="{703E586D-2FE8-4FEA-BB1E-4F729E8EF37E}" type="pres">
      <dgm:prSet presAssocID="{9F5FA961-73EF-4BF7-AA44-DA4E6130AE2E}" presName="compNode" presStyleCnt="0"/>
      <dgm:spPr/>
    </dgm:pt>
    <dgm:pt modelId="{A40C0983-BDC9-45BD-8F49-65BC8744875D}" type="pres">
      <dgm:prSet presAssocID="{9F5FA961-73EF-4BF7-AA44-DA4E6130AE2E}" presName="bgRect" presStyleLbl="bgShp" presStyleIdx="0" presStyleCnt="3"/>
      <dgm:spPr/>
    </dgm:pt>
    <dgm:pt modelId="{60AAA349-3B0F-42C6-95EB-93525080519D}" type="pres">
      <dgm:prSet presAssocID="{9F5FA961-73EF-4BF7-AA44-DA4E6130AE2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1CC49B65-F3C4-46D0-B070-BEE60E0FD7FC}" type="pres">
      <dgm:prSet presAssocID="{9F5FA961-73EF-4BF7-AA44-DA4E6130AE2E}" presName="spaceRect" presStyleCnt="0"/>
      <dgm:spPr/>
    </dgm:pt>
    <dgm:pt modelId="{D76D5B7F-C188-4338-BEE0-E76190C2AD38}" type="pres">
      <dgm:prSet presAssocID="{9F5FA961-73EF-4BF7-AA44-DA4E6130AE2E}" presName="parTx" presStyleLbl="revTx" presStyleIdx="0" presStyleCnt="3">
        <dgm:presLayoutVars>
          <dgm:chMax val="0"/>
          <dgm:chPref val="0"/>
        </dgm:presLayoutVars>
      </dgm:prSet>
      <dgm:spPr/>
    </dgm:pt>
    <dgm:pt modelId="{598FF3D8-6CD5-42B8-85F7-9662B06F84D4}" type="pres">
      <dgm:prSet presAssocID="{7212FD9D-C85F-4255-B2F8-FB7518A885DA}" presName="sibTrans" presStyleCnt="0"/>
      <dgm:spPr/>
    </dgm:pt>
    <dgm:pt modelId="{220B1175-7E9D-4763-8B7D-C8E47A3C4471}" type="pres">
      <dgm:prSet presAssocID="{96E5B864-3AA7-4A84-A9B2-41C846C326E1}" presName="compNode" presStyleCnt="0"/>
      <dgm:spPr/>
    </dgm:pt>
    <dgm:pt modelId="{78B1B606-BD56-4117-8392-0A9D2F28DC51}" type="pres">
      <dgm:prSet presAssocID="{96E5B864-3AA7-4A84-A9B2-41C846C326E1}" presName="bgRect" presStyleLbl="bgShp" presStyleIdx="1" presStyleCnt="3"/>
      <dgm:spPr/>
    </dgm:pt>
    <dgm:pt modelId="{350C984C-B2CD-403F-B3B1-9236159C5C89}" type="pres">
      <dgm:prSet presAssocID="{96E5B864-3AA7-4A84-A9B2-41C846C326E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38473030-A6DE-4D92-BFF3-1D3D443F2985}" type="pres">
      <dgm:prSet presAssocID="{96E5B864-3AA7-4A84-A9B2-41C846C326E1}" presName="spaceRect" presStyleCnt="0"/>
      <dgm:spPr/>
    </dgm:pt>
    <dgm:pt modelId="{CF15FC88-378B-4586-B172-BF7458D72666}" type="pres">
      <dgm:prSet presAssocID="{96E5B864-3AA7-4A84-A9B2-41C846C326E1}" presName="parTx" presStyleLbl="revTx" presStyleIdx="1" presStyleCnt="3">
        <dgm:presLayoutVars>
          <dgm:chMax val="0"/>
          <dgm:chPref val="0"/>
        </dgm:presLayoutVars>
      </dgm:prSet>
      <dgm:spPr/>
    </dgm:pt>
    <dgm:pt modelId="{5A1716C4-D64E-4595-9633-09920401BEC0}" type="pres">
      <dgm:prSet presAssocID="{14A865FE-523C-4700-9E6D-24D7CDFC79B0}" presName="sibTrans" presStyleCnt="0"/>
      <dgm:spPr/>
    </dgm:pt>
    <dgm:pt modelId="{A8F4C05E-FEDD-4891-86CF-9525E4605293}" type="pres">
      <dgm:prSet presAssocID="{A9787C18-811B-4D04-BDEC-EFC9A6C87CCE}" presName="compNode" presStyleCnt="0"/>
      <dgm:spPr/>
    </dgm:pt>
    <dgm:pt modelId="{D44D65C4-7940-41B0-A2FC-91FC19BB7F91}" type="pres">
      <dgm:prSet presAssocID="{A9787C18-811B-4D04-BDEC-EFC9A6C87CCE}" presName="bgRect" presStyleLbl="bgShp" presStyleIdx="2" presStyleCnt="3"/>
      <dgm:spPr/>
    </dgm:pt>
    <dgm:pt modelId="{49C98F35-4CC9-4809-B89F-3662D725802E}" type="pres">
      <dgm:prSet presAssocID="{A9787C18-811B-4D04-BDEC-EFC9A6C87CC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fused Person"/>
        </a:ext>
      </dgm:extLst>
    </dgm:pt>
    <dgm:pt modelId="{2AA29648-8A79-498F-9226-54A19DD3DA1F}" type="pres">
      <dgm:prSet presAssocID="{A9787C18-811B-4D04-BDEC-EFC9A6C87CCE}" presName="spaceRect" presStyleCnt="0"/>
      <dgm:spPr/>
    </dgm:pt>
    <dgm:pt modelId="{A4F29A1A-5F87-4E4A-838E-62D575F1E985}" type="pres">
      <dgm:prSet presAssocID="{A9787C18-811B-4D04-BDEC-EFC9A6C87CC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B45A738-7BE0-402E-8CEC-7968597CA857}" type="presOf" srcId="{9F5FA961-73EF-4BF7-AA44-DA4E6130AE2E}" destId="{D76D5B7F-C188-4338-BEE0-E76190C2AD38}" srcOrd="0" destOrd="0" presId="urn:microsoft.com/office/officeart/2018/2/layout/IconVerticalSolidList"/>
    <dgm:cxn modelId="{E4DB9865-0508-4390-A6D4-1CBE6E3F0DEC}" srcId="{FF57C41C-0F7E-4AA9-8DCA-374966FA55CA}" destId="{9F5FA961-73EF-4BF7-AA44-DA4E6130AE2E}" srcOrd="0" destOrd="0" parTransId="{89D2EA09-2C3D-486D-BF39-CE62DA10FF01}" sibTransId="{7212FD9D-C85F-4255-B2F8-FB7518A885DA}"/>
    <dgm:cxn modelId="{1409B770-1432-42E3-B2F7-46F2CD887621}" type="presOf" srcId="{FF57C41C-0F7E-4AA9-8DCA-374966FA55CA}" destId="{F6926DDF-EE92-4C58-9907-5280A1820AA5}" srcOrd="0" destOrd="0" presId="urn:microsoft.com/office/officeart/2018/2/layout/IconVerticalSolidList"/>
    <dgm:cxn modelId="{F260E08A-D32B-482A-AE28-7805308211CF}" srcId="{FF57C41C-0F7E-4AA9-8DCA-374966FA55CA}" destId="{A9787C18-811B-4D04-BDEC-EFC9A6C87CCE}" srcOrd="2" destOrd="0" parTransId="{48DD36AD-80D7-4456-B5E0-17B17A6C2DBC}" sibTransId="{E6305E4D-E34D-4DC2-8B63-BED1B4BA2282}"/>
    <dgm:cxn modelId="{85CAD299-77BE-46D8-B284-E72E69C2F24C}" type="presOf" srcId="{96E5B864-3AA7-4A84-A9B2-41C846C326E1}" destId="{CF15FC88-378B-4586-B172-BF7458D72666}" srcOrd="0" destOrd="0" presId="urn:microsoft.com/office/officeart/2018/2/layout/IconVerticalSolidList"/>
    <dgm:cxn modelId="{B0AD35A0-A374-468C-AD27-01C681481554}" type="presOf" srcId="{A9787C18-811B-4D04-BDEC-EFC9A6C87CCE}" destId="{A4F29A1A-5F87-4E4A-838E-62D575F1E985}" srcOrd="0" destOrd="0" presId="urn:microsoft.com/office/officeart/2018/2/layout/IconVerticalSolidList"/>
    <dgm:cxn modelId="{7656B3B9-D812-40FE-8C71-75AF4D80A279}" srcId="{FF57C41C-0F7E-4AA9-8DCA-374966FA55CA}" destId="{96E5B864-3AA7-4A84-A9B2-41C846C326E1}" srcOrd="1" destOrd="0" parTransId="{79D14AC0-2D5B-4CC5-9395-EEDE23D293CA}" sibTransId="{14A865FE-523C-4700-9E6D-24D7CDFC79B0}"/>
    <dgm:cxn modelId="{69050C18-0B5C-437C-95B7-5D3E3022A9C1}" type="presParOf" srcId="{F6926DDF-EE92-4C58-9907-5280A1820AA5}" destId="{703E586D-2FE8-4FEA-BB1E-4F729E8EF37E}" srcOrd="0" destOrd="0" presId="urn:microsoft.com/office/officeart/2018/2/layout/IconVerticalSolidList"/>
    <dgm:cxn modelId="{E9C51493-0735-4318-AC54-0EED5C0784F2}" type="presParOf" srcId="{703E586D-2FE8-4FEA-BB1E-4F729E8EF37E}" destId="{A40C0983-BDC9-45BD-8F49-65BC8744875D}" srcOrd="0" destOrd="0" presId="urn:microsoft.com/office/officeart/2018/2/layout/IconVerticalSolidList"/>
    <dgm:cxn modelId="{92CFA1FF-C7BB-46E7-B5FD-1F55132DA5C1}" type="presParOf" srcId="{703E586D-2FE8-4FEA-BB1E-4F729E8EF37E}" destId="{60AAA349-3B0F-42C6-95EB-93525080519D}" srcOrd="1" destOrd="0" presId="urn:microsoft.com/office/officeart/2018/2/layout/IconVerticalSolidList"/>
    <dgm:cxn modelId="{A597F943-2192-41E7-8089-EDB95800CCEE}" type="presParOf" srcId="{703E586D-2FE8-4FEA-BB1E-4F729E8EF37E}" destId="{1CC49B65-F3C4-46D0-B070-BEE60E0FD7FC}" srcOrd="2" destOrd="0" presId="urn:microsoft.com/office/officeart/2018/2/layout/IconVerticalSolidList"/>
    <dgm:cxn modelId="{F70D6310-5470-4B6D-BC58-B05992BF7B7C}" type="presParOf" srcId="{703E586D-2FE8-4FEA-BB1E-4F729E8EF37E}" destId="{D76D5B7F-C188-4338-BEE0-E76190C2AD38}" srcOrd="3" destOrd="0" presId="urn:microsoft.com/office/officeart/2018/2/layout/IconVerticalSolidList"/>
    <dgm:cxn modelId="{23E34EA2-7D9E-42D7-9EB6-2F5A23649213}" type="presParOf" srcId="{F6926DDF-EE92-4C58-9907-5280A1820AA5}" destId="{598FF3D8-6CD5-42B8-85F7-9662B06F84D4}" srcOrd="1" destOrd="0" presId="urn:microsoft.com/office/officeart/2018/2/layout/IconVerticalSolidList"/>
    <dgm:cxn modelId="{38C475C8-7937-47FB-B35B-B038456F2478}" type="presParOf" srcId="{F6926DDF-EE92-4C58-9907-5280A1820AA5}" destId="{220B1175-7E9D-4763-8B7D-C8E47A3C4471}" srcOrd="2" destOrd="0" presId="urn:microsoft.com/office/officeart/2018/2/layout/IconVerticalSolidList"/>
    <dgm:cxn modelId="{2773C18A-0CBC-47E0-B00B-A48F4ADD297D}" type="presParOf" srcId="{220B1175-7E9D-4763-8B7D-C8E47A3C4471}" destId="{78B1B606-BD56-4117-8392-0A9D2F28DC51}" srcOrd="0" destOrd="0" presId="urn:microsoft.com/office/officeart/2018/2/layout/IconVerticalSolidList"/>
    <dgm:cxn modelId="{4E0D2B6D-D5A7-4E1C-92F8-6E7AB6CA39EF}" type="presParOf" srcId="{220B1175-7E9D-4763-8B7D-C8E47A3C4471}" destId="{350C984C-B2CD-403F-B3B1-9236159C5C89}" srcOrd="1" destOrd="0" presId="urn:microsoft.com/office/officeart/2018/2/layout/IconVerticalSolidList"/>
    <dgm:cxn modelId="{8A022D39-BD50-4288-89D4-BA48D60DCD62}" type="presParOf" srcId="{220B1175-7E9D-4763-8B7D-C8E47A3C4471}" destId="{38473030-A6DE-4D92-BFF3-1D3D443F2985}" srcOrd="2" destOrd="0" presId="urn:microsoft.com/office/officeart/2018/2/layout/IconVerticalSolidList"/>
    <dgm:cxn modelId="{EE1E3AC3-A0CC-4D00-8886-FD26F760C237}" type="presParOf" srcId="{220B1175-7E9D-4763-8B7D-C8E47A3C4471}" destId="{CF15FC88-378B-4586-B172-BF7458D72666}" srcOrd="3" destOrd="0" presId="urn:microsoft.com/office/officeart/2018/2/layout/IconVerticalSolidList"/>
    <dgm:cxn modelId="{082C1595-816C-4C49-88B1-5F88C6ED9D2A}" type="presParOf" srcId="{F6926DDF-EE92-4C58-9907-5280A1820AA5}" destId="{5A1716C4-D64E-4595-9633-09920401BEC0}" srcOrd="3" destOrd="0" presId="urn:microsoft.com/office/officeart/2018/2/layout/IconVerticalSolidList"/>
    <dgm:cxn modelId="{87954A5C-7B0B-4E6E-8C18-C1D86F9192B8}" type="presParOf" srcId="{F6926DDF-EE92-4C58-9907-5280A1820AA5}" destId="{A8F4C05E-FEDD-4891-86CF-9525E4605293}" srcOrd="4" destOrd="0" presId="urn:microsoft.com/office/officeart/2018/2/layout/IconVerticalSolidList"/>
    <dgm:cxn modelId="{0C289147-8859-4D1F-B3E9-98B494B5E524}" type="presParOf" srcId="{A8F4C05E-FEDD-4891-86CF-9525E4605293}" destId="{D44D65C4-7940-41B0-A2FC-91FC19BB7F91}" srcOrd="0" destOrd="0" presId="urn:microsoft.com/office/officeart/2018/2/layout/IconVerticalSolidList"/>
    <dgm:cxn modelId="{C08C2471-8718-4263-BD18-03E8DB18877E}" type="presParOf" srcId="{A8F4C05E-FEDD-4891-86CF-9525E4605293}" destId="{49C98F35-4CC9-4809-B89F-3662D725802E}" srcOrd="1" destOrd="0" presId="urn:microsoft.com/office/officeart/2018/2/layout/IconVerticalSolidList"/>
    <dgm:cxn modelId="{AC5E4C08-F903-4D21-A793-D97831AB53D7}" type="presParOf" srcId="{A8F4C05E-FEDD-4891-86CF-9525E4605293}" destId="{2AA29648-8A79-498F-9226-54A19DD3DA1F}" srcOrd="2" destOrd="0" presId="urn:microsoft.com/office/officeart/2018/2/layout/IconVerticalSolidList"/>
    <dgm:cxn modelId="{8A5608DC-9262-4EB3-A69B-1938C2C81C59}" type="presParOf" srcId="{A8F4C05E-FEDD-4891-86CF-9525E4605293}" destId="{A4F29A1A-5F87-4E4A-838E-62D575F1E98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0C0983-BDC9-45BD-8F49-65BC8744875D}">
      <dsp:nvSpPr>
        <dsp:cNvPr id="0" name=""/>
        <dsp:cNvSpPr/>
      </dsp:nvSpPr>
      <dsp:spPr>
        <a:xfrm>
          <a:off x="0" y="607"/>
          <a:ext cx="6628804" cy="142239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AAA349-3B0F-42C6-95EB-93525080519D}">
      <dsp:nvSpPr>
        <dsp:cNvPr id="0" name=""/>
        <dsp:cNvSpPr/>
      </dsp:nvSpPr>
      <dsp:spPr>
        <a:xfrm>
          <a:off x="430272" y="320645"/>
          <a:ext cx="782314" cy="7823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6D5B7F-C188-4338-BEE0-E76190C2AD38}">
      <dsp:nvSpPr>
        <dsp:cNvPr id="0" name=""/>
        <dsp:cNvSpPr/>
      </dsp:nvSpPr>
      <dsp:spPr>
        <a:xfrm>
          <a:off x="1642860" y="607"/>
          <a:ext cx="4985943" cy="1422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536" tIns="150536" rIns="150536" bIns="15053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Accuracy: Of all the predictions I made, how right was I?</a:t>
          </a:r>
        </a:p>
      </dsp:txBody>
      <dsp:txXfrm>
        <a:off x="1642860" y="607"/>
        <a:ext cx="4985943" cy="1422390"/>
      </dsp:txXfrm>
    </dsp:sp>
    <dsp:sp modelId="{78B1B606-BD56-4117-8392-0A9D2F28DC51}">
      <dsp:nvSpPr>
        <dsp:cNvPr id="0" name=""/>
        <dsp:cNvSpPr/>
      </dsp:nvSpPr>
      <dsp:spPr>
        <a:xfrm>
          <a:off x="0" y="1778595"/>
          <a:ext cx="6628804" cy="142239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0C984C-B2CD-403F-B3B1-9236159C5C89}">
      <dsp:nvSpPr>
        <dsp:cNvPr id="0" name=""/>
        <dsp:cNvSpPr/>
      </dsp:nvSpPr>
      <dsp:spPr>
        <a:xfrm>
          <a:off x="430272" y="2098633"/>
          <a:ext cx="782314" cy="7823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15FC88-378B-4586-B172-BF7458D72666}">
      <dsp:nvSpPr>
        <dsp:cNvPr id="0" name=""/>
        <dsp:cNvSpPr/>
      </dsp:nvSpPr>
      <dsp:spPr>
        <a:xfrm>
          <a:off x="1642860" y="1778595"/>
          <a:ext cx="4985943" cy="1422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536" tIns="150536" rIns="150536" bIns="15053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Precision: Of all the once that I predicted to be true, how many are actually true</a:t>
          </a:r>
        </a:p>
      </dsp:txBody>
      <dsp:txXfrm>
        <a:off x="1642860" y="1778595"/>
        <a:ext cx="4985943" cy="1422390"/>
      </dsp:txXfrm>
    </dsp:sp>
    <dsp:sp modelId="{D44D65C4-7940-41B0-A2FC-91FC19BB7F91}">
      <dsp:nvSpPr>
        <dsp:cNvPr id="0" name=""/>
        <dsp:cNvSpPr/>
      </dsp:nvSpPr>
      <dsp:spPr>
        <a:xfrm>
          <a:off x="0" y="3556583"/>
          <a:ext cx="6628804" cy="142239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C98F35-4CC9-4809-B89F-3662D725802E}">
      <dsp:nvSpPr>
        <dsp:cNvPr id="0" name=""/>
        <dsp:cNvSpPr/>
      </dsp:nvSpPr>
      <dsp:spPr>
        <a:xfrm>
          <a:off x="430272" y="3876620"/>
          <a:ext cx="782314" cy="7823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F29A1A-5F87-4E4A-838E-62D575F1E985}">
      <dsp:nvSpPr>
        <dsp:cNvPr id="0" name=""/>
        <dsp:cNvSpPr/>
      </dsp:nvSpPr>
      <dsp:spPr>
        <a:xfrm>
          <a:off x="1642860" y="3556583"/>
          <a:ext cx="4985943" cy="14223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536" tIns="150536" rIns="150536" bIns="15053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Recall: Of all the once that I should have said to be true, how many did I say were true</a:t>
          </a:r>
        </a:p>
      </dsp:txBody>
      <dsp:txXfrm>
        <a:off x="1642860" y="3556583"/>
        <a:ext cx="4985943" cy="1422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svg>
</file>

<file path=ppt/media/image11.tiff>
</file>

<file path=ppt/media/image12.png>
</file>

<file path=ppt/media/image13.png>
</file>

<file path=ppt/media/image14.tiff>
</file>

<file path=ppt/media/image15.png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3.tiff>
</file>

<file path=ppt/media/image4.tiff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isticshowto.datasciencecentral.com/probability-and-statistics/standard-deviation/" TargetMode="External"/><Relationship Id="rId2" Type="http://schemas.openxmlformats.org/officeDocument/2006/relationships/hyperlink" Target="https://www.statisticshowto.datasciencecentral.com/mean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888/notebooks/Google%20Drive/EHB/Machine%20Learning/Opdracht_ML_Nick_Van_Hoof/classification/DiabeticClassificationExam.ipynb" TargetMode="External"/><Relationship Id="rId2" Type="http://schemas.openxmlformats.org/officeDocument/2006/relationships/hyperlink" Target="https://www.kaggle.com/arpita28/analysis-of-spotify-trend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1AE8256E-043D-2145-82F7-1DDDC2C8F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Whatuup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DE823-6E3C-3443-B092-1A086F3BB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 dirty="0"/>
              <a:t>Artificial Intelligence – </a:t>
            </a:r>
            <a:r>
              <a:rPr lang="en-US" sz="4200" dirty="0" err="1"/>
              <a:t>Datascience</a:t>
            </a:r>
            <a:r>
              <a:rPr lang="en-US" sz="4200" dirty="0"/>
              <a:t> –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847768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AD551-E4BD-4C48-A4FA-F1FE8FE10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BF3C7-5305-7843-BAE1-A8196247A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E1E917-3BBC-CC43-915E-64648B8BD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56" y="1771650"/>
            <a:ext cx="93980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348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EF4D9-A1A9-1647-8B1F-CF3FB70BE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8F96D-C5A7-B342-9097-8404B1E1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C40D1-79F8-CB4B-9A60-66AC0430F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1796" y="222582"/>
            <a:ext cx="5417236" cy="641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0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E2435-6198-A649-9525-929D300BE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57398-75AE-D84E-85F1-45E0790ED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C35B53-B78A-3A44-8B82-D6527DB76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34" y="1982732"/>
            <a:ext cx="9231498" cy="289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286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22E87-CDA1-AD49-BADF-962E62589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target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9DC46-153C-E94B-B4DD-E53B59219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features we predict the target value</a:t>
            </a:r>
          </a:p>
        </p:txBody>
      </p:sp>
    </p:spTree>
    <p:extLst>
      <p:ext uri="{BB962C8B-B14F-4D97-AF65-F5344CB8AC3E}">
        <p14:creationId xmlns:p14="http://schemas.microsoft.com/office/powerpoint/2010/main" val="3650018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669D9-2031-EB4E-8158-31188B902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Positive – False Positive – True Negative – False Negative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8EA6D4-02BA-0C4B-AB39-158E01B822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251" y="2091038"/>
            <a:ext cx="7648911" cy="406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690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55AE6B0-AC9E-4167-806F-E9DB135F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186F05-5BE3-5647-93C4-4C3D57551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400"/>
              <a:t>Accuracy, precision, recall</a:t>
            </a:r>
          </a:p>
        </p:txBody>
      </p:sp>
      <p:grpSp>
        <p:nvGrpSpPr>
          <p:cNvPr id="24" name="Group 11">
            <a:extLst>
              <a:ext uri="{FF2B5EF4-FFF2-40B4-BE49-F238E27FC236}">
                <a16:creationId xmlns:a16="http://schemas.microsoft.com/office/drawing/2014/main" id="{3523416A-383B-4FDC-B4C9-D8EDDFE9C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13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87BD1F4E-A66D-4C06-86DA-8D56CA7A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924C30BD-37AE-4203-8A6C-C204F6F95F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1344475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5321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3CBDCC-1A4D-124C-A3E3-4E1A43B96F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581" t="9091" r="28348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B2BE94-49E6-BA49-92C4-9C27E4B6B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dirty="0"/>
              <a:t>Time for a Game of Predictions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CFD3CA-F58F-2F45-AEA0-55817117FBF7}"/>
              </a:ext>
            </a:extLst>
          </p:cNvPr>
          <p:cNvSpPr txBox="1"/>
          <p:nvPr/>
        </p:nvSpPr>
        <p:spPr>
          <a:xfrm>
            <a:off x="1886746" y="4149419"/>
            <a:ext cx="287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Who has the corona virus?</a:t>
            </a:r>
          </a:p>
        </p:txBody>
      </p:sp>
    </p:spTree>
    <p:extLst>
      <p:ext uri="{BB962C8B-B14F-4D97-AF65-F5344CB8AC3E}">
        <p14:creationId xmlns:p14="http://schemas.microsoft.com/office/powerpoint/2010/main" val="3012929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86F05-5BE3-5647-93C4-4C3D57551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Accuracy, precision, recall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E84FBD-E795-724B-8D9B-6242DCA45B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7743" y="1371601"/>
            <a:ext cx="4837344" cy="17183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A7A831-8F6C-754B-A1E3-5E7B12E71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080" y="3035300"/>
            <a:ext cx="63881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77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F15D3-9535-7041-916E-A695A9B5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vs Regression Vs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62B30-4D8F-7143-ADC9-C99F403D8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Regression: predicting a value!</a:t>
            </a:r>
          </a:p>
          <a:p>
            <a:r>
              <a:rPr lang="en-US" dirty="0"/>
              <a:t>Classification: classifying in categories that are known upfront</a:t>
            </a:r>
          </a:p>
          <a:p>
            <a:r>
              <a:rPr lang="en-US" dirty="0"/>
              <a:t>Clustering: grouping into groups that are not known upfront</a:t>
            </a:r>
          </a:p>
        </p:txBody>
      </p:sp>
    </p:spTree>
    <p:extLst>
      <p:ext uri="{BB962C8B-B14F-4D97-AF65-F5344CB8AC3E}">
        <p14:creationId xmlns:p14="http://schemas.microsoft.com/office/powerpoint/2010/main" val="2778877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F3AFA-8E8F-6D49-B01B-5296B48AF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vs 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9F263-02ED-7142-8363-3A8B63FC7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Supervised: you know what you want to predict upfront. The target is known. The data is labeled</a:t>
            </a:r>
          </a:p>
          <a:p>
            <a:r>
              <a:rPr lang="en-US" dirty="0"/>
              <a:t>Unsupervised Learning: you don’t know what you will predict upfront. The data is </a:t>
            </a:r>
            <a:r>
              <a:rPr lang="en-US" dirty="0" err="1"/>
              <a:t>unlabeld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8885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9F1EB-8080-C14B-813D-1DCD70CD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2559878"/>
            <a:ext cx="5685183" cy="1320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/>
              <a:t>We’re not talking about robots</a:t>
            </a:r>
          </a:p>
        </p:txBody>
      </p:sp>
    </p:spTree>
    <p:extLst>
      <p:ext uri="{BB962C8B-B14F-4D97-AF65-F5344CB8AC3E}">
        <p14:creationId xmlns:p14="http://schemas.microsoft.com/office/powerpoint/2010/main" val="2251505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F3AFA-8E8F-6D49-B01B-5296B48A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Supervised vs unsupervised learning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C7B782-1672-0948-A60D-ADA68BC45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077" y="2077383"/>
            <a:ext cx="8746906" cy="343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8968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C8BF57-91C3-8F45-942C-11B728837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6309" y="1563201"/>
            <a:ext cx="9941259" cy="372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06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1418C-6EB7-9040-97EA-A2B1EF9F6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and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52854-98B7-3F4E-AD22-B60DC0180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Correlation: explains how one or more variables are related to each other.</a:t>
            </a:r>
          </a:p>
          <a:p>
            <a:r>
              <a:rPr lang="en-US" dirty="0"/>
              <a:t>Bias: “</a:t>
            </a:r>
            <a:r>
              <a:rPr lang="en-US" dirty="0" err="1"/>
              <a:t>vooringenomenheid</a:t>
            </a:r>
            <a:r>
              <a:rPr lang="en-US" dirty="0"/>
              <a:t>”. Every form of bias in your data.</a:t>
            </a:r>
          </a:p>
          <a:p>
            <a:pPr lvl="1"/>
            <a:r>
              <a:rPr lang="en-US" dirty="0"/>
              <a:t>Selection bias</a:t>
            </a:r>
          </a:p>
          <a:p>
            <a:pPr lvl="1"/>
            <a:r>
              <a:rPr lang="en-US" dirty="0"/>
              <a:t>Activity bias</a:t>
            </a:r>
          </a:p>
          <a:p>
            <a:pPr lvl="1"/>
            <a:r>
              <a:rPr lang="en-US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293593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1418C-6EB7-9040-97EA-A2B1EF9F6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and standardization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52854-98B7-3F4E-AD22-B60DC0180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Putting all values to the same scale</a:t>
            </a:r>
          </a:p>
          <a:p>
            <a:r>
              <a:rPr lang="en-US" dirty="0"/>
              <a:t>The terms </a:t>
            </a:r>
            <a:r>
              <a:rPr lang="en-US" i="1" dirty="0"/>
              <a:t>normalization</a:t>
            </a:r>
            <a:r>
              <a:rPr lang="en-US" dirty="0"/>
              <a:t> and </a:t>
            </a:r>
            <a:r>
              <a:rPr lang="en-US" i="1" dirty="0"/>
              <a:t>standardization</a:t>
            </a:r>
            <a:r>
              <a:rPr lang="en-US" dirty="0"/>
              <a:t> are sometimes used interchangeably, but they usually refer to different things. </a:t>
            </a:r>
            <a:r>
              <a:rPr lang="en-US" i="1" dirty="0"/>
              <a:t>Normalization </a:t>
            </a:r>
            <a:r>
              <a:rPr lang="en-US" dirty="0"/>
              <a:t>usually means to scale a variable to have a values between 0 and 1, while </a:t>
            </a:r>
            <a:r>
              <a:rPr lang="en-US" i="1" dirty="0"/>
              <a:t>standardization </a:t>
            </a:r>
            <a:r>
              <a:rPr lang="en-US" dirty="0"/>
              <a:t>transforms data to have a </a:t>
            </a:r>
            <a:r>
              <a:rPr lang="en-US" dirty="0">
                <a:hlinkClick r:id="rId2"/>
              </a:rPr>
              <a:t>mean </a:t>
            </a:r>
            <a:r>
              <a:rPr lang="en-US" dirty="0"/>
              <a:t>of zero and a </a:t>
            </a:r>
            <a:r>
              <a:rPr lang="en-US" dirty="0">
                <a:hlinkClick r:id="rId3"/>
              </a:rPr>
              <a:t>standard </a:t>
            </a:r>
            <a:r>
              <a:rPr lang="en-US" dirty="0"/>
              <a:t>deviation of 1.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977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338CA-1EFA-8848-8516-6E983C82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C9888-A88B-2849-B7A3-0C160522C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used to go from your input features to your outcome target value</a:t>
            </a:r>
          </a:p>
          <a:p>
            <a:pPr lvl="1"/>
            <a:r>
              <a:rPr lang="en-US" dirty="0" err="1"/>
              <a:t>DecisionTree</a:t>
            </a:r>
            <a:endParaRPr lang="en-US" dirty="0"/>
          </a:p>
          <a:p>
            <a:pPr lvl="1"/>
            <a:r>
              <a:rPr lang="en-US" dirty="0" err="1"/>
              <a:t>RandomForest</a:t>
            </a:r>
            <a:endParaRPr lang="en-US" dirty="0"/>
          </a:p>
          <a:p>
            <a:pPr lvl="1"/>
            <a:r>
              <a:rPr lang="en-US" dirty="0"/>
              <a:t>K-means</a:t>
            </a:r>
          </a:p>
          <a:p>
            <a:pPr lvl="1"/>
            <a:r>
              <a:rPr lang="en-US" dirty="0" err="1"/>
              <a:t>LinearRegression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4377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FCD4F3-43FD-6341-B0A3-A21C98F2E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151" r="1" b="13804"/>
          <a:stretch/>
        </p:blipFill>
        <p:spPr>
          <a:xfrm>
            <a:off x="568452" y="571500"/>
            <a:ext cx="11055096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2586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51C8C-106D-5248-A068-8FE7B7D57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learning: Neural Networks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615C2D-D715-5B4E-827B-C0BB106CF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173" y="2567709"/>
            <a:ext cx="8311873" cy="219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641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2FA6D-78A1-B847-B3D7-636BDE476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learning: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556E0-83FD-E24F-AD30-D526250BF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Neuron: accumulates and passes the information forward. “fires”</a:t>
            </a:r>
          </a:p>
          <a:p>
            <a:r>
              <a:rPr lang="en-US" dirty="0"/>
              <a:t>Inputs: the information going towards the neuron</a:t>
            </a:r>
          </a:p>
          <a:p>
            <a:r>
              <a:rPr lang="en-US" dirty="0"/>
              <a:t>Weights: the relative weight of an input</a:t>
            </a:r>
          </a:p>
          <a:p>
            <a:r>
              <a:rPr lang="en-US" dirty="0"/>
              <a:t>Activation Function: determines whether or not a neuron fires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687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95B83-D506-984B-96EF-568DEB362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Deep learning: Neural Networks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EC2751-1FB6-491A-A63E-1F1AC76C6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2ACEAD-D200-FB45-BE70-82C0514CFD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7" b="3"/>
          <a:stretch/>
        </p:blipFill>
        <p:spPr>
          <a:xfrm>
            <a:off x="1582498" y="922993"/>
            <a:ext cx="7589211" cy="543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368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EE6B80-0EA1-9943-AC1D-8091E8BD8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839" y="2225500"/>
            <a:ext cx="2595485" cy="30064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06B0F6-E287-2745-AD99-EC976B69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030ED2-70D2-174C-9383-1BC718D91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200" y="2497050"/>
            <a:ext cx="2279072" cy="273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782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9F1EB-8080-C14B-813D-1DCD70CD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816" y="483943"/>
            <a:ext cx="5685183" cy="1320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/>
              <a:t>Today’s goal: provide valuable insights in AI terminology that will allow you to orientate in the world of AI</a:t>
            </a:r>
          </a:p>
        </p:txBody>
      </p:sp>
    </p:spTree>
    <p:extLst>
      <p:ext uri="{BB962C8B-B14F-4D97-AF65-F5344CB8AC3E}">
        <p14:creationId xmlns:p14="http://schemas.microsoft.com/office/powerpoint/2010/main" val="20271990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6B0F6-E287-2745-AD99-EC976B69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Tooling: autopilot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2C99CA-3132-E745-9851-4C0971ABA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1403" y="2670989"/>
            <a:ext cx="5108529" cy="193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9023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DFF3B-06FC-7740-8980-899A6CBBC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E92B8-3402-E848-89E5-AEE2324B8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357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4FE14-CD5D-214B-A92E-FF53DE71E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913AE-D4D6-3A4E-BEAD-0A3F96A81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7939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3B183-DF2F-7C49-BDC3-B1BCDE6C2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 </a:t>
            </a:r>
            <a:r>
              <a:rPr lang="en-US" dirty="0" err="1"/>
              <a:t>voorhand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5C260-8280-EF44-AE9F-EC2BAEF6C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open</a:t>
            </a:r>
          </a:p>
          <a:p>
            <a:r>
              <a:rPr lang="en-US" dirty="0" err="1"/>
              <a:t>Sagemaker</a:t>
            </a:r>
            <a:r>
              <a:rPr lang="en-US" dirty="0"/>
              <a:t> open</a:t>
            </a:r>
          </a:p>
          <a:p>
            <a:r>
              <a:rPr lang="en-US" dirty="0" err="1"/>
              <a:t>sagemaker</a:t>
            </a:r>
            <a:r>
              <a:rPr lang="en-US" dirty="0"/>
              <a:t> autopilot open</a:t>
            </a:r>
          </a:p>
        </p:txBody>
      </p:sp>
    </p:spTree>
    <p:extLst>
      <p:ext uri="{BB962C8B-B14F-4D97-AF65-F5344CB8AC3E}">
        <p14:creationId xmlns:p14="http://schemas.microsoft.com/office/powerpoint/2010/main" val="2086301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1B102-85C5-EE43-876B-575918913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C3C13-C92C-524A-8BF7-B85C02661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https://www.kaggle.com/arpita28/analysis-of-spotify-trends</a:t>
            </a:r>
            <a:endParaRPr lang="en-US" dirty="0"/>
          </a:p>
          <a:p>
            <a:r>
              <a:rPr lang="en-US" dirty="0">
                <a:hlinkClick r:id="rId3"/>
              </a:rPr>
              <a:t>http://localhost:8888/notebooks/Google%20Drive/EHB/Machine%20Learning/Opdracht_ML_Nick_Van_Hoof/classification/DiabeticClassificationExam.ipynb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512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9F1EB-8080-C14B-813D-1DCD70CD1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730BD-7816-4D4D-A7AC-4B884F4CD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ability of a machine to show human-like, intelligent behavior.</a:t>
            </a:r>
          </a:p>
          <a:p>
            <a:r>
              <a:rPr lang="en-US" dirty="0"/>
              <a:t>This involves self learning, contextual interpretation, speech, decision making.</a:t>
            </a:r>
          </a:p>
        </p:txBody>
      </p:sp>
    </p:spTree>
    <p:extLst>
      <p:ext uri="{BB962C8B-B14F-4D97-AF65-F5344CB8AC3E}">
        <p14:creationId xmlns:p14="http://schemas.microsoft.com/office/powerpoint/2010/main" val="1721247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31C80-2386-3647-BAB5-4419D3C20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4F1CB-D6B9-CC4F-ACFC-2B1661304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ability of a machine to continuously improve itself or its behavior based on past experiences</a:t>
            </a:r>
          </a:p>
          <a:p>
            <a:r>
              <a:rPr lang="en-US" dirty="0"/>
              <a:t>A class of algorithms or techniques for automatically capturing complex data patterns in the form of a model</a:t>
            </a:r>
          </a:p>
          <a:p>
            <a:r>
              <a:rPr lang="en-US" b="1" dirty="0"/>
              <a:t>Deep Learning:</a:t>
            </a:r>
            <a:r>
              <a:rPr lang="en-US" dirty="0"/>
              <a:t> A class of machine learning algorithms that uses neural networks with more than one hidden layer</a:t>
            </a:r>
          </a:p>
        </p:txBody>
      </p:sp>
    </p:spTree>
    <p:extLst>
      <p:ext uri="{BB962C8B-B14F-4D97-AF65-F5344CB8AC3E}">
        <p14:creationId xmlns:p14="http://schemas.microsoft.com/office/powerpoint/2010/main" val="3028305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8CE3A-7557-464F-83B1-F1FF61506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DataScience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C29E3-24F4-F349-B0A0-87A5E7E36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Everything around working with data:</a:t>
            </a:r>
          </a:p>
          <a:p>
            <a:pPr lvl="1"/>
            <a:r>
              <a:rPr lang="en-US" dirty="0"/>
              <a:t>data collection</a:t>
            </a:r>
          </a:p>
          <a:p>
            <a:pPr lvl="1"/>
            <a:r>
              <a:rPr lang="en-US" dirty="0"/>
              <a:t>data clean up</a:t>
            </a:r>
          </a:p>
          <a:p>
            <a:pPr lvl="1"/>
            <a:r>
              <a:rPr lang="en-US" dirty="0"/>
              <a:t>data modelling</a:t>
            </a:r>
          </a:p>
          <a:p>
            <a:pPr lvl="1"/>
            <a:r>
              <a:rPr lang="en-US" dirty="0"/>
              <a:t>extraction of relevant insights from data</a:t>
            </a:r>
          </a:p>
          <a:p>
            <a:pPr lvl="1"/>
            <a:r>
              <a:rPr lang="en-US" dirty="0"/>
              <a:t>making prediction</a:t>
            </a:r>
          </a:p>
          <a:p>
            <a:pPr lvl="1"/>
            <a:r>
              <a:rPr lang="en-US" dirty="0"/>
              <a:t>storytelling</a:t>
            </a:r>
          </a:p>
          <a:p>
            <a:pPr lvl="1"/>
            <a:r>
              <a:rPr lang="en-US" dirty="0" err="1"/>
              <a:t>bussiness</a:t>
            </a:r>
            <a:r>
              <a:rPr lang="en-US" dirty="0"/>
              <a:t> knowledge</a:t>
            </a:r>
          </a:p>
        </p:txBody>
      </p:sp>
    </p:spTree>
    <p:extLst>
      <p:ext uri="{BB962C8B-B14F-4D97-AF65-F5344CB8AC3E}">
        <p14:creationId xmlns:p14="http://schemas.microsoft.com/office/powerpoint/2010/main" val="2612656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A8A9-21C5-574C-8516-9C298CDBD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 hype?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DB0B7-97E3-104D-9D95-35205023A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Everybody wants the value that AI can deliver</a:t>
            </a:r>
          </a:p>
          <a:p>
            <a:r>
              <a:rPr lang="en-US" dirty="0"/>
              <a:t>AI makes for fancy headlines</a:t>
            </a:r>
          </a:p>
          <a:p>
            <a:r>
              <a:rPr lang="en-US" dirty="0"/>
              <a:t>Many companies are sitting on a lot of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621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14037-D199-7541-BF03-E127C8CE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WIIFT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55475-1E63-124C-9178-03421EDEE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Predicting consumer needs</a:t>
            </a:r>
          </a:p>
          <a:p>
            <a:pPr lvl="1"/>
            <a:r>
              <a:rPr lang="en-US" dirty="0"/>
              <a:t>Identifying relationships that no human can interpret</a:t>
            </a:r>
          </a:p>
          <a:p>
            <a:pPr lvl="1"/>
            <a:r>
              <a:rPr lang="en-US" dirty="0"/>
              <a:t>Shaving out repetitive tasks</a:t>
            </a:r>
          </a:p>
        </p:txBody>
      </p:sp>
    </p:spTree>
    <p:extLst>
      <p:ext uri="{BB962C8B-B14F-4D97-AF65-F5344CB8AC3E}">
        <p14:creationId xmlns:p14="http://schemas.microsoft.com/office/powerpoint/2010/main" val="2755639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72EEE-67FF-5340-AF6C-7945CABF3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096AC-8472-DF4C-BE67-3F1B6781C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6359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589</Words>
  <Application>Microsoft Macintosh PowerPoint</Application>
  <PresentationFormat>Widescreen</PresentationFormat>
  <Paragraphs>79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Trebuchet MS</vt:lpstr>
      <vt:lpstr>Wingdings 3</vt:lpstr>
      <vt:lpstr>Facet</vt:lpstr>
      <vt:lpstr>Artificial Intelligence – Datascience – Machine Learning</vt:lpstr>
      <vt:lpstr>We’re not talking about robots</vt:lpstr>
      <vt:lpstr>Today’s goal: provide valuable insights in AI terminology that will allow you to orientate in the world of AI</vt:lpstr>
      <vt:lpstr>Artificial Intelligence</vt:lpstr>
      <vt:lpstr>Machine Learning</vt:lpstr>
      <vt:lpstr>DataScience</vt:lpstr>
      <vt:lpstr>Why the hype?</vt:lpstr>
      <vt:lpstr>WIIFT</vt:lpstr>
      <vt:lpstr>Common Pitfalls</vt:lpstr>
      <vt:lpstr>PowerPoint Presentation</vt:lpstr>
      <vt:lpstr>PowerPoint Presentation</vt:lpstr>
      <vt:lpstr>PowerPoint Presentation</vt:lpstr>
      <vt:lpstr>Features and target values</vt:lpstr>
      <vt:lpstr>True Positive – False Positive – True Negative – False Negative</vt:lpstr>
      <vt:lpstr>Accuracy, precision, recall</vt:lpstr>
      <vt:lpstr>Time for a Game of Predictions</vt:lpstr>
      <vt:lpstr>Accuracy, precision, recall</vt:lpstr>
      <vt:lpstr>Classification vs Regression Vs Clustering</vt:lpstr>
      <vt:lpstr>Supervised vs unsupervised learning</vt:lpstr>
      <vt:lpstr>Supervised vs unsupervised learning</vt:lpstr>
      <vt:lpstr>PowerPoint Presentation</vt:lpstr>
      <vt:lpstr>Correlation and bias</vt:lpstr>
      <vt:lpstr>Normalization and standardization</vt:lpstr>
      <vt:lpstr>Models</vt:lpstr>
      <vt:lpstr>PowerPoint Presentation</vt:lpstr>
      <vt:lpstr>Deep learning: Neural Networks</vt:lpstr>
      <vt:lpstr>Deep learning: Neural Networks</vt:lpstr>
      <vt:lpstr>Deep learning: Neural Networks</vt:lpstr>
      <vt:lpstr>Tooling</vt:lpstr>
      <vt:lpstr>Tooling: autopilot</vt:lpstr>
      <vt:lpstr>Hands-on!</vt:lpstr>
      <vt:lpstr>Thank you!! </vt:lpstr>
      <vt:lpstr>Op voorhand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– Datascience – Machine Learning</dc:title>
  <dc:creator>Van Hoof, Nick</dc:creator>
  <cp:lastModifiedBy>Van Hoof, Nick</cp:lastModifiedBy>
  <cp:revision>6</cp:revision>
  <dcterms:created xsi:type="dcterms:W3CDTF">2020-02-17T07:42:17Z</dcterms:created>
  <dcterms:modified xsi:type="dcterms:W3CDTF">2020-02-17T16:59:57Z</dcterms:modified>
</cp:coreProperties>
</file>